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7" r:id="rId3"/>
    <p:sldId id="264" r:id="rId4"/>
    <p:sldId id="272" r:id="rId5"/>
    <p:sldId id="273" r:id="rId6"/>
    <p:sldId id="265" r:id="rId7"/>
    <p:sldId id="279" r:id="rId8"/>
    <p:sldId id="281" r:id="rId9"/>
    <p:sldId id="280" r:id="rId10"/>
    <p:sldId id="282" r:id="rId11"/>
    <p:sldId id="276" r:id="rId12"/>
    <p:sldId id="271" r:id="rId13"/>
    <p:sldId id="274" r:id="rId14"/>
    <p:sldId id="285" r:id="rId15"/>
    <p:sldId id="283" r:id="rId16"/>
    <p:sldId id="284" r:id="rId17"/>
    <p:sldId id="275" r:id="rId18"/>
    <p:sldId id="268" r:id="rId19"/>
    <p:sldId id="287" r:id="rId20"/>
    <p:sldId id="288" r:id="rId21"/>
    <p:sldId id="278" r:id="rId22"/>
    <p:sldId id="27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9F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34875C-3F3F-457F-AD7F-1DDE7F7645BE}" v="2572" dt="2021-07-19T21:27:23.242"/>
    <p1510:client id="{3CEEFC08-78E8-9142-06D5-28E395231426}" v="1014" dt="2021-07-20T00:30:33.597"/>
    <p1510:client id="{55E31DFB-00C5-43C5-8609-7079570C8B66}" v="6021" dt="2021-07-19T22:50:42.208"/>
    <p1510:client id="{CF10CDB7-45C5-70AB-D0E4-9E8086065849}" v="7" dt="2021-07-20T02:21:42.736"/>
    <p1510:client id="{F3B183E8-5F52-5C48-B012-79ACFB6BC878}" v="3207" dt="2021-07-19T21:56:12.0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373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713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416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880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273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905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14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1413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636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382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39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37032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tiff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tiff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MMF Asset management</a:t>
            </a:r>
            <a:r>
              <a:rPr lang="en-US" baseline="30000"/>
              <a:t>© </a:t>
            </a:r>
            <a:r>
              <a:rPr lang="en-US"/>
              <a:t>Global Macro Portfolios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Junhao wang, </a:t>
            </a:r>
            <a:r>
              <a:rPr lang="en-US" err="1"/>
              <a:t>rogelo</a:t>
            </a:r>
            <a:r>
              <a:rPr lang="en-US"/>
              <a:t> </a:t>
            </a:r>
            <a:r>
              <a:rPr lang="en-US" err="1"/>
              <a:t>mAgos</a:t>
            </a:r>
            <a:r>
              <a:rPr lang="en-US"/>
              <a:t>, </a:t>
            </a:r>
            <a:r>
              <a:rPr lang="en-US" err="1"/>
              <a:t>jian</a:t>
            </a:r>
            <a:r>
              <a:rPr lang="en-US"/>
              <a:t> wang, </a:t>
            </a:r>
            <a:r>
              <a:rPr lang="en-US" err="1"/>
              <a:t>lucas</a:t>
            </a:r>
            <a:r>
              <a:rPr lang="en-US"/>
              <a:t> </a:t>
            </a:r>
            <a:r>
              <a:rPr lang="en-US" err="1"/>
              <a:t>krenn</a:t>
            </a:r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F89382E-8D57-0643-BE3C-6D7AF61C2E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566322" y="621792"/>
            <a:ext cx="2205054" cy="4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67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D2EB6-90FB-8946-BCC2-C15AA13B5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Option's strategy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0552B-9AD0-5541-9038-0D87EA8EB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495" y="1851890"/>
            <a:ext cx="11033254" cy="29522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/>
          </a:p>
          <a:p>
            <a:pPr marL="305435" indent="-305435"/>
            <a:r>
              <a:rPr lang="en-US"/>
              <a:t>At inception date and in every option's roll-over date, we will run a Max Sharpe Ratio optimization algorithm to obtain the weights of the portoflio. Then we order the weights in absolute value and choose a certain fixed number of them.  Then, if the number is positive, the strategy will be a call, if negative, the strategy will be a put.</a:t>
            </a:r>
          </a:p>
          <a:p>
            <a:pPr marL="305435" indent="-305435"/>
            <a:endParaRPr lang="en-US"/>
          </a:p>
          <a:p>
            <a:pPr marL="629920" lvl="1" indent="-305435"/>
            <a:endParaRPr lang="en-US"/>
          </a:p>
          <a:p>
            <a:pPr marL="305435" indent="-305435"/>
            <a:endParaRPr lang="en-US"/>
          </a:p>
          <a:p>
            <a:pPr marL="305435" indent="-305435"/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366E64B-D26D-AF45-A164-616B9698EF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24937" y="6155844"/>
            <a:ext cx="2205054" cy="485944"/>
          </a:xfrm>
          <a:prstGeom prst="rect">
            <a:avLst/>
          </a:prstGeom>
        </p:spPr>
      </p:pic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CA408C1F-96C7-420C-B975-1317141FC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279" y="3961474"/>
            <a:ext cx="10309319" cy="1598202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F718E627-BC57-4BAD-AEF1-0E1039B8054C}"/>
              </a:ext>
            </a:extLst>
          </p:cNvPr>
          <p:cNvSpPr/>
          <p:nvPr/>
        </p:nvSpPr>
        <p:spPr>
          <a:xfrm>
            <a:off x="2636349" y="4748582"/>
            <a:ext cx="192424" cy="2924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7EC5304E-21F4-4E54-B4A0-CA0B655296CC}"/>
              </a:ext>
            </a:extLst>
          </p:cNvPr>
          <p:cNvSpPr/>
          <p:nvPr/>
        </p:nvSpPr>
        <p:spPr>
          <a:xfrm>
            <a:off x="3783197" y="4748582"/>
            <a:ext cx="192424" cy="2924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9108BECD-9D97-4565-B7A7-F6B3475EAB33}"/>
              </a:ext>
            </a:extLst>
          </p:cNvPr>
          <p:cNvSpPr/>
          <p:nvPr/>
        </p:nvSpPr>
        <p:spPr>
          <a:xfrm>
            <a:off x="9432773" y="4748582"/>
            <a:ext cx="192424" cy="2924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362E7-35A0-47E8-B904-4323CCAD188C}"/>
              </a:ext>
            </a:extLst>
          </p:cNvPr>
          <p:cNvSpPr txBox="1"/>
          <p:nvPr/>
        </p:nvSpPr>
        <p:spPr>
          <a:xfrm>
            <a:off x="964912" y="3427942"/>
            <a:ext cx="36206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/>
              <a:t>Example choosing 3 currencies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819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DB55D-588F-6B4A-ABF5-3D2EE8587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Backtesting</a:t>
            </a:r>
            <a:r>
              <a:rPr lang="en-US"/>
              <a:t> – options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44E9F-2410-C94B-9345-4C671FFDF7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Analyzing tenor of the option and the calibration period. Results show cumulative P&amp;L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14B85E0-056C-264F-BF08-F0EEB98719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566322" y="621792"/>
            <a:ext cx="2205054" cy="4859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065DAB-BA37-4AF0-8B6D-F458A5479B8A}"/>
              </a:ext>
            </a:extLst>
          </p:cNvPr>
          <p:cNvSpPr txBox="1"/>
          <p:nvPr/>
        </p:nvSpPr>
        <p:spPr>
          <a:xfrm>
            <a:off x="4724401" y="675792"/>
            <a:ext cx="2743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u="sng"/>
              <a:t>Test Period</a:t>
            </a:r>
            <a:endParaRPr lang="en-US"/>
          </a:p>
          <a:p>
            <a:r>
              <a:rPr lang="en-US"/>
              <a:t>Start date:  April 2011</a:t>
            </a:r>
          </a:p>
          <a:p>
            <a:r>
              <a:rPr lang="en-US"/>
              <a:t>End date:  April 2016</a:t>
            </a:r>
          </a:p>
          <a:p>
            <a:r>
              <a:rPr lang="en-US"/>
              <a:t>Premium per period: 1k</a:t>
            </a:r>
          </a:p>
        </p:txBody>
      </p:sp>
      <p:pic>
        <p:nvPicPr>
          <p:cNvPr id="11" name="Picture 11" descr="Table&#10;&#10;Description automatically generated">
            <a:extLst>
              <a:ext uri="{FF2B5EF4-FFF2-40B4-BE49-F238E27FC236}">
                <a16:creationId xmlns:a16="http://schemas.microsoft.com/office/drawing/2014/main" id="{992D3CAD-8A03-4C4E-A663-AA5C865CD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13" y="2007442"/>
            <a:ext cx="5075381" cy="1642389"/>
          </a:xfrm>
          <a:prstGeom prst="rect">
            <a:avLst/>
          </a:prstGeom>
        </p:spPr>
      </p:pic>
      <p:pic>
        <p:nvPicPr>
          <p:cNvPr id="12" name="Picture 19" descr="Table&#10;&#10;Description automatically generated">
            <a:extLst>
              <a:ext uri="{FF2B5EF4-FFF2-40B4-BE49-F238E27FC236}">
                <a16:creationId xmlns:a16="http://schemas.microsoft.com/office/drawing/2014/main" id="{AE3A4E89-61BE-42DB-913E-ABD87C7DE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30" y="1980364"/>
            <a:ext cx="5075381" cy="166575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81E283B-6655-4FE0-8095-622CF83A80BD}"/>
              </a:ext>
            </a:extLst>
          </p:cNvPr>
          <p:cNvSpPr txBox="1"/>
          <p:nvPr/>
        </p:nvSpPr>
        <p:spPr>
          <a:xfrm>
            <a:off x="2104063" y="1549881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/>
              <a:t>1-month Options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E5D089-D9B2-4251-9448-18BC368A4536}"/>
              </a:ext>
            </a:extLst>
          </p:cNvPr>
          <p:cNvSpPr txBox="1"/>
          <p:nvPr/>
        </p:nvSpPr>
        <p:spPr>
          <a:xfrm>
            <a:off x="7684366" y="154988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/>
              <a:t>3-month Options</a:t>
            </a:r>
          </a:p>
        </p:txBody>
      </p:sp>
    </p:spTree>
    <p:extLst>
      <p:ext uri="{BB962C8B-B14F-4D97-AF65-F5344CB8AC3E}">
        <p14:creationId xmlns:p14="http://schemas.microsoft.com/office/powerpoint/2010/main" val="162060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DB55D-588F-6B4A-ABF5-3D2EE8587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 FX Options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44E9F-2410-C94B-9345-4C671FFDF7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THE FX OPTIONS MARKET IT'S BROADLY ACCEPTED THE BLACK-SCHOLES FRAMEWORK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14B85E0-056C-264F-BF08-F0EEB98719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566322" y="621792"/>
            <a:ext cx="2205054" cy="485944"/>
          </a:xfrm>
          <a:prstGeom prst="rect">
            <a:avLst/>
          </a:prstGeom>
        </p:spPr>
      </p:pic>
      <p:pic>
        <p:nvPicPr>
          <p:cNvPr id="8" name="Picture 8" descr="Text, letter&#10;&#10;Description automatically generated">
            <a:extLst>
              <a:ext uri="{FF2B5EF4-FFF2-40B4-BE49-F238E27FC236}">
                <a16:creationId xmlns:a16="http://schemas.microsoft.com/office/drawing/2014/main" id="{8183973C-BCE9-43A8-89D7-7D34BADD6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71" y="939561"/>
            <a:ext cx="4964934" cy="260181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F781896-0D89-49FF-B057-09C53FFA0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0427" y="3292225"/>
            <a:ext cx="4588525" cy="1014218"/>
          </a:xfrm>
          <a:prstGeom prst="rect">
            <a:avLst/>
          </a:prstGeom>
        </p:spPr>
      </p:pic>
      <p:pic>
        <p:nvPicPr>
          <p:cNvPr id="12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CF3DEC45-0AE1-4177-B19D-569DB6E70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1557" y="937238"/>
            <a:ext cx="3082886" cy="18988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0F3B7F11-58B1-48F0-ABA8-6C67BBBC9F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553" y="2487794"/>
            <a:ext cx="2743200" cy="933550"/>
          </a:xfrm>
          <a:prstGeom prst="rect">
            <a:avLst/>
          </a:prstGeom>
        </p:spPr>
      </p:pic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1B97B51B-0553-46DB-8D2A-56C0F468E2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5268" y="865398"/>
            <a:ext cx="2875402" cy="70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597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DB55D-588F-6B4A-ABF5-3D2EE8587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VOLATILITY SURFACE CALIBRATION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44E9F-2410-C94B-9345-4C671FFDF7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CALIBRATE THE SURFACE USING 3 TYPES OF MARKET QUOTES AND A PARABOLIC INTERPOLATION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14B85E0-056C-264F-BF08-F0EEB98719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566322" y="621792"/>
            <a:ext cx="2205054" cy="485944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8568425C-2FD7-4A3C-8936-540375B5E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61" y="2883351"/>
            <a:ext cx="5983624" cy="829601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F9D3590-160D-40F0-9FF6-65F89BDFD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793" y="1034633"/>
            <a:ext cx="3212715" cy="1355885"/>
          </a:xfrm>
          <a:prstGeom prst="rect">
            <a:avLst/>
          </a:prstGeom>
        </p:spPr>
      </p:pic>
      <p:pic>
        <p:nvPicPr>
          <p:cNvPr id="7" name="Picture 12" descr="Table&#10;&#10;Description automatically generated">
            <a:extLst>
              <a:ext uri="{FF2B5EF4-FFF2-40B4-BE49-F238E27FC236}">
                <a16:creationId xmlns:a16="http://schemas.microsoft.com/office/drawing/2014/main" id="{05EAB491-55FA-4F59-888C-F814DAF196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430" y="2510295"/>
            <a:ext cx="3212715" cy="967652"/>
          </a:xfrm>
          <a:prstGeom prst="rect">
            <a:avLst/>
          </a:prstGeom>
        </p:spPr>
      </p:pic>
      <p:pic>
        <p:nvPicPr>
          <p:cNvPr id="13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5931EFAB-FEC2-4DAC-838D-980403AD79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460" y="1670627"/>
            <a:ext cx="2743200" cy="838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EDA3B5D-C69B-4E88-A577-22C8BF6B3D41}"/>
              </a:ext>
            </a:extLst>
          </p:cNvPr>
          <p:cNvSpPr txBox="1"/>
          <p:nvPr/>
        </p:nvSpPr>
        <p:spPr>
          <a:xfrm>
            <a:off x="752764" y="103755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>
                <a:ea typeface="+mn-lt"/>
                <a:cs typeface="+mn-lt"/>
              </a:rPr>
              <a:t>Market Quotes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B4F9D6-68CA-4362-AA9F-106302C64321}"/>
              </a:ext>
            </a:extLst>
          </p:cNvPr>
          <p:cNvSpPr txBox="1"/>
          <p:nvPr/>
        </p:nvSpPr>
        <p:spPr>
          <a:xfrm>
            <a:off x="4585855" y="85282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/>
              <a:t>Implied Volatility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DAAE60-CCF2-4AD7-8BDF-564FF4802EF5}"/>
              </a:ext>
            </a:extLst>
          </p:cNvPr>
          <p:cNvSpPr txBox="1"/>
          <p:nvPr/>
        </p:nvSpPr>
        <p:spPr>
          <a:xfrm>
            <a:off x="8026400" y="244609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/>
              <a:t>Parabolic Interpolation</a:t>
            </a:r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75CC846A-8272-4653-9C53-8E4B6B456227}"/>
              </a:ext>
            </a:extLst>
          </p:cNvPr>
          <p:cNvSpPr/>
          <p:nvPr/>
        </p:nvSpPr>
        <p:spPr>
          <a:xfrm rot="16200000">
            <a:off x="3672073" y="1581760"/>
            <a:ext cx="238606" cy="5003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5D3067F4-98C6-4116-97CD-6222D69BD8E1}"/>
              </a:ext>
            </a:extLst>
          </p:cNvPr>
          <p:cNvSpPr/>
          <p:nvPr/>
        </p:nvSpPr>
        <p:spPr>
          <a:xfrm>
            <a:off x="8374921" y="1581760"/>
            <a:ext cx="238606" cy="5003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11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D2EB6-90FB-8946-BCC2-C15AA13B5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Option's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0552B-9AD0-5541-9038-0D87EA8EB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495" y="1851890"/>
            <a:ext cx="11033254" cy="29522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305435" indent="-305435"/>
            <a:endParaRPr lang="en-US"/>
          </a:p>
          <a:p>
            <a:pPr marL="629920" lvl="1" indent="-305435"/>
            <a:endParaRPr lang="en-US"/>
          </a:p>
          <a:p>
            <a:pPr marL="305435" indent="-305435"/>
            <a:endParaRPr lang="en-US"/>
          </a:p>
          <a:p>
            <a:pPr marL="305435" indent="-305435"/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366E64B-D26D-AF45-A164-616B9698EF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24937" y="6155844"/>
            <a:ext cx="2205054" cy="48594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8FAF614-49E6-410F-AECE-3657BA76F78A}"/>
              </a:ext>
            </a:extLst>
          </p:cNvPr>
          <p:cNvSpPr txBox="1">
            <a:spLocks/>
          </p:cNvSpPr>
          <p:nvPr/>
        </p:nvSpPr>
        <p:spPr>
          <a:xfrm>
            <a:off x="564258" y="1419321"/>
            <a:ext cx="11033254" cy="2952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endParaRPr lang="en-US"/>
          </a:p>
          <a:p>
            <a:pPr marL="305435" indent="-305435"/>
            <a:r>
              <a:rPr lang="en-US"/>
              <a:t>The currency pair that had more times options position was the EURUSD,  then the USDCNY</a:t>
            </a:r>
          </a:p>
          <a:p>
            <a:pPr marL="305435" indent="-305435"/>
            <a:r>
              <a:rPr lang="en-US"/>
              <a:t>The curerncy pairs that had the better outcome was the USDBR, then the USDMXN.  </a:t>
            </a:r>
          </a:p>
          <a:p>
            <a:pPr marL="305435" indent="-305435"/>
            <a:endParaRPr lang="en-US"/>
          </a:p>
          <a:p>
            <a:pPr marL="629920" lvl="1" indent="-305435"/>
            <a:endParaRPr lang="en-US"/>
          </a:p>
          <a:p>
            <a:pPr marL="305435" indent="-305435"/>
            <a:endParaRPr lang="en-US"/>
          </a:p>
          <a:p>
            <a:pPr marL="305435" indent="-305435"/>
            <a:endParaRPr lang="en-US"/>
          </a:p>
        </p:txBody>
      </p:sp>
      <p:pic>
        <p:nvPicPr>
          <p:cNvPr id="6" name="Picture 5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27F7E3CA-E1A8-4DA8-A53F-76CB494B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765" y="3102767"/>
            <a:ext cx="5329379" cy="2738343"/>
          </a:xfrm>
          <a:prstGeom prst="rect">
            <a:avLst/>
          </a:prstGeom>
        </p:spPr>
      </p:pic>
      <p:pic>
        <p:nvPicPr>
          <p:cNvPr id="10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A20B2373-4061-4701-8DDF-B29E7A173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975" y="2899440"/>
            <a:ext cx="4267199" cy="37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462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D2EB6-90FB-8946-BCC2-C15AA13B5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Option's market risk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0552B-9AD0-5541-9038-0D87EA8EB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495" y="1851890"/>
            <a:ext cx="11033254" cy="29522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305435" indent="-305435"/>
            <a:endParaRPr lang="en-US"/>
          </a:p>
          <a:p>
            <a:pPr marL="629920" lvl="1" indent="-305435"/>
            <a:endParaRPr lang="en-US"/>
          </a:p>
          <a:p>
            <a:pPr marL="305435" indent="-305435"/>
            <a:endParaRPr lang="en-US"/>
          </a:p>
          <a:p>
            <a:pPr marL="305435" indent="-305435"/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366E64B-D26D-AF45-A164-616B9698EF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24937" y="6155844"/>
            <a:ext cx="2205054" cy="485944"/>
          </a:xfrm>
          <a:prstGeom prst="rect">
            <a:avLst/>
          </a:prstGeom>
        </p:spPr>
      </p:pic>
      <p:pic>
        <p:nvPicPr>
          <p:cNvPr id="8" name="Picture 8" descr="Chart&#10;&#10;Description automatically generated">
            <a:extLst>
              <a:ext uri="{FF2B5EF4-FFF2-40B4-BE49-F238E27FC236}">
                <a16:creationId xmlns:a16="http://schemas.microsoft.com/office/drawing/2014/main" id="{4E8F58DF-0E41-44C6-8828-86EA6782F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32" y="4323244"/>
            <a:ext cx="3836169" cy="2021511"/>
          </a:xfrm>
          <a:prstGeom prst="rect">
            <a:avLst/>
          </a:prstGeom>
        </p:spPr>
      </p:pic>
      <p:pic>
        <p:nvPicPr>
          <p:cNvPr id="9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C53EBBE8-2B2F-48E5-AB17-706633103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308" y="4366345"/>
            <a:ext cx="3836169" cy="2158522"/>
          </a:xfrm>
          <a:prstGeom prst="rect">
            <a:avLst/>
          </a:prstGeom>
        </p:spPr>
      </p:pic>
      <p:pic>
        <p:nvPicPr>
          <p:cNvPr id="10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587BEC4C-4D05-4EA2-9814-31FC84DE4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7732" y="2163845"/>
            <a:ext cx="3836169" cy="2076189"/>
          </a:xfrm>
          <a:prstGeom prst="rect">
            <a:avLst/>
          </a:prstGeom>
        </p:spPr>
      </p:pic>
      <p:pic>
        <p:nvPicPr>
          <p:cNvPr id="13" name="Picture 13" descr="Chart&#10;&#10;Description automatically generated">
            <a:extLst>
              <a:ext uri="{FF2B5EF4-FFF2-40B4-BE49-F238E27FC236}">
                <a16:creationId xmlns:a16="http://schemas.microsoft.com/office/drawing/2014/main" id="{4B6BBB89-F26D-4D5B-AE82-5E1A75AEEF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9308" y="2118536"/>
            <a:ext cx="3836169" cy="212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01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D2EB6-90FB-8946-BCC2-C15AA13B5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Option's risk metrics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0552B-9AD0-5541-9038-0D87EA8EB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495" y="1851890"/>
            <a:ext cx="11033254" cy="29522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305435" indent="-305435"/>
            <a:endParaRPr lang="en-US"/>
          </a:p>
          <a:p>
            <a:pPr marL="629920" lvl="1" indent="-305435"/>
            <a:endParaRPr lang="en-US"/>
          </a:p>
          <a:p>
            <a:pPr marL="305435" indent="-305435"/>
            <a:endParaRPr lang="en-US"/>
          </a:p>
          <a:p>
            <a:pPr marL="305435" indent="-305435"/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366E64B-D26D-AF45-A164-616B9698EF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24937" y="6155844"/>
            <a:ext cx="2205054" cy="485944"/>
          </a:xfrm>
          <a:prstGeom prst="rect">
            <a:avLst/>
          </a:prstGeom>
        </p:spPr>
      </p:pic>
      <p:pic>
        <p:nvPicPr>
          <p:cNvPr id="4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9E278565-7E4D-41EC-841D-2FFF3A300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976" y="3137910"/>
            <a:ext cx="5991320" cy="315296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8FAF614-49E6-410F-AECE-3657BA76F78A}"/>
              </a:ext>
            </a:extLst>
          </p:cNvPr>
          <p:cNvSpPr txBox="1">
            <a:spLocks/>
          </p:cNvSpPr>
          <p:nvPr/>
        </p:nvSpPr>
        <p:spPr>
          <a:xfrm>
            <a:off x="672016" y="1711806"/>
            <a:ext cx="11033254" cy="2952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endParaRPr lang="en-US"/>
          </a:p>
          <a:p>
            <a:pPr marL="305435" indent="-305435"/>
            <a:r>
              <a:rPr lang="en-US"/>
              <a:t>The graph shows two types the VaR and cVaR, 95% and 99%, of options with a premium of 20,000 CAD. </a:t>
            </a:r>
          </a:p>
          <a:p>
            <a:pPr marL="305435" indent="-305435"/>
            <a:endParaRPr lang="en-US"/>
          </a:p>
          <a:p>
            <a:pPr marL="629920" lvl="1" indent="-305435"/>
            <a:endParaRPr lang="en-US"/>
          </a:p>
          <a:p>
            <a:pPr marL="305435" indent="-305435"/>
            <a:endParaRPr lang="en-US"/>
          </a:p>
          <a:p>
            <a:pPr marL="305435" indent="-305435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12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DB55D-588F-6B4A-ABF5-3D2EE8587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automated </a:t>
            </a:r>
            <a:r>
              <a:rPr lang="en-US" dirty="0" err="1"/>
              <a:t>robo</a:t>
            </a:r>
            <a:r>
              <a:rPr lang="en-US" dirty="0"/>
              <a:t>-advisor user interface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44E9F-2410-C94B-9345-4C671FFDF7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Served as back-test and portfolio performance simulation tool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14B85E0-056C-264F-BF08-F0EEB98719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566322" y="621792"/>
            <a:ext cx="2205054" cy="4859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75C5BA-5A55-4619-97B6-DA5DF0F29ADD}"/>
              </a:ext>
            </a:extLst>
          </p:cNvPr>
          <p:cNvSpPr txBox="1"/>
          <p:nvPr/>
        </p:nvSpPr>
        <p:spPr>
          <a:xfrm>
            <a:off x="538223" y="827589"/>
            <a:ext cx="89163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6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D89FC55-4C01-4FF1-AAAE-CBEEF3BE2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502" y="624188"/>
            <a:ext cx="6765402" cy="309213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4A4688F-17FE-46F8-9F9D-E7ADAD604155}"/>
              </a:ext>
            </a:extLst>
          </p:cNvPr>
          <p:cNvSpPr/>
          <p:nvPr/>
        </p:nvSpPr>
        <p:spPr>
          <a:xfrm>
            <a:off x="1872150" y="3001610"/>
            <a:ext cx="593203" cy="482278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1B6EB9-39AC-4D86-9FAC-1199C736B073}"/>
              </a:ext>
            </a:extLst>
          </p:cNvPr>
          <p:cNvSpPr txBox="1"/>
          <p:nvPr/>
        </p:nvSpPr>
        <p:spPr>
          <a:xfrm>
            <a:off x="795037" y="2950820"/>
            <a:ext cx="122402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Portfolio Back-test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56A6D8F7-926F-41DD-9236-4353399B4DDC}"/>
              </a:ext>
            </a:extLst>
          </p:cNvPr>
          <p:cNvSpPr/>
          <p:nvPr/>
        </p:nvSpPr>
        <p:spPr>
          <a:xfrm>
            <a:off x="9452966" y="3005829"/>
            <a:ext cx="593203" cy="482278"/>
          </a:xfrm>
          <a:prstGeom prst="lef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4BA295-EFCF-42B4-A53D-C4A650C91A54}"/>
              </a:ext>
            </a:extLst>
          </p:cNvPr>
          <p:cNvSpPr txBox="1"/>
          <p:nvPr/>
        </p:nvSpPr>
        <p:spPr>
          <a:xfrm>
            <a:off x="10112054" y="2955040"/>
            <a:ext cx="149409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Portfolio Performances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97C2A93-1BF0-47F5-A344-512273D084BD}"/>
              </a:ext>
            </a:extLst>
          </p:cNvPr>
          <p:cNvSpPr/>
          <p:nvPr/>
        </p:nvSpPr>
        <p:spPr>
          <a:xfrm>
            <a:off x="1840200" y="1633747"/>
            <a:ext cx="626962" cy="482278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FBC4C5-9907-41BA-BD10-D420FFCBE912}"/>
              </a:ext>
            </a:extLst>
          </p:cNvPr>
          <p:cNvSpPr txBox="1"/>
          <p:nvPr/>
        </p:nvSpPr>
        <p:spPr>
          <a:xfrm>
            <a:off x="729328" y="1336995"/>
            <a:ext cx="1224021" cy="107721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70C0"/>
                </a:solidFill>
              </a:rPr>
              <a:t>User Information &amp; appetite</a:t>
            </a:r>
            <a:endParaRPr lang="en-US" sz="1600"/>
          </a:p>
          <a:p>
            <a:r>
              <a:rPr lang="en-US" sz="1600">
                <a:solidFill>
                  <a:srgbClr val="0070C0"/>
                </a:solidFill>
              </a:rPr>
              <a:t>access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505751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DB55D-588F-6B4A-ABF5-3D2EE8587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Back-test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44E9F-2410-C94B-9345-4C671FFDF7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Risk metrics comparison of different strategy candidate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14B85E0-056C-264F-BF08-F0EEB98719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566322" y="621792"/>
            <a:ext cx="2205054" cy="485944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84D896D-95A0-49AE-93DB-6747CD8C64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203160"/>
              </p:ext>
            </p:extLst>
          </p:nvPr>
        </p:nvGraphicFramePr>
        <p:xfrm>
          <a:off x="545554" y="1204654"/>
          <a:ext cx="3615762" cy="119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1595">
                  <a:extLst>
                    <a:ext uri="{9D8B030D-6E8A-4147-A177-3AD203B41FA5}">
                      <a16:colId xmlns:a16="http://schemas.microsoft.com/office/drawing/2014/main" val="783982855"/>
                    </a:ext>
                  </a:extLst>
                </a:gridCol>
                <a:gridCol w="694480">
                  <a:extLst>
                    <a:ext uri="{9D8B030D-6E8A-4147-A177-3AD203B41FA5}">
                      <a16:colId xmlns:a16="http://schemas.microsoft.com/office/drawing/2014/main" val="2695712055"/>
                    </a:ext>
                  </a:extLst>
                </a:gridCol>
                <a:gridCol w="1059687">
                  <a:extLst>
                    <a:ext uri="{9D8B030D-6E8A-4147-A177-3AD203B41FA5}">
                      <a16:colId xmlns:a16="http://schemas.microsoft.com/office/drawing/2014/main" val="3081663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10 assets/Geographical universe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Sharpe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Max drawdown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566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Sharpe Ratio maximization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0.8983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-23.34%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612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Risk parity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-0.1884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-51.15%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31524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80BDCA6-A910-4C8E-9EF3-55636F10BD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023490"/>
              </p:ext>
            </p:extLst>
          </p:nvPr>
        </p:nvGraphicFramePr>
        <p:xfrm>
          <a:off x="4278388" y="1195008"/>
          <a:ext cx="3615761" cy="119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0886">
                  <a:extLst>
                    <a:ext uri="{9D8B030D-6E8A-4147-A177-3AD203B41FA5}">
                      <a16:colId xmlns:a16="http://schemas.microsoft.com/office/drawing/2014/main" val="783982855"/>
                    </a:ext>
                  </a:extLst>
                </a:gridCol>
                <a:gridCol w="761999">
                  <a:extLst>
                    <a:ext uri="{9D8B030D-6E8A-4147-A177-3AD203B41FA5}">
                      <a16:colId xmlns:a16="http://schemas.microsoft.com/office/drawing/2014/main" val="2695712055"/>
                    </a:ext>
                  </a:extLst>
                </a:gridCol>
                <a:gridCol w="972876">
                  <a:extLst>
                    <a:ext uri="{9D8B030D-6E8A-4147-A177-3AD203B41FA5}">
                      <a16:colId xmlns:a16="http://schemas.microsoft.com/office/drawing/2014/main" val="3081663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15 assets/Geographical universe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Sharpe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Max drawdown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566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Gill Sans MT"/>
                        </a:rPr>
                        <a:t>Sharpe Ratio maximization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1.701</a:t>
                      </a:r>
                      <a:endParaRPr lang="en-US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-14.02%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612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Risk parity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0.0625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-44.8%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315246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80061F18-0512-4D60-9AF0-639BAAF65C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095975"/>
              </p:ext>
            </p:extLst>
          </p:nvPr>
        </p:nvGraphicFramePr>
        <p:xfrm>
          <a:off x="8049806" y="1185363"/>
          <a:ext cx="3615761" cy="119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2303">
                  <a:extLst>
                    <a:ext uri="{9D8B030D-6E8A-4147-A177-3AD203B41FA5}">
                      <a16:colId xmlns:a16="http://schemas.microsoft.com/office/drawing/2014/main" val="783982855"/>
                    </a:ext>
                  </a:extLst>
                </a:gridCol>
                <a:gridCol w="781291">
                  <a:extLst>
                    <a:ext uri="{9D8B030D-6E8A-4147-A177-3AD203B41FA5}">
                      <a16:colId xmlns:a16="http://schemas.microsoft.com/office/drawing/2014/main" val="2695712055"/>
                    </a:ext>
                  </a:extLst>
                </a:gridCol>
                <a:gridCol w="992167">
                  <a:extLst>
                    <a:ext uri="{9D8B030D-6E8A-4147-A177-3AD203B41FA5}">
                      <a16:colId xmlns:a16="http://schemas.microsoft.com/office/drawing/2014/main" val="3081663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20 assets/Geographical universe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Sharpe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Max drawdown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566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Gill Sans MT"/>
                        </a:rPr>
                        <a:t>Sharpe Ratio maximization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2.0458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-14.28%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612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Risk parity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0.2768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-37.89%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3152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DDB0F43-2370-4C86-BA03-692A77B50934}"/>
              </a:ext>
            </a:extLst>
          </p:cNvPr>
          <p:cNvSpPr txBox="1"/>
          <p:nvPr/>
        </p:nvSpPr>
        <p:spPr>
          <a:xfrm>
            <a:off x="465882" y="2525209"/>
            <a:ext cx="1176180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Overall Sharpe ratio maximization provides more attractive Sharpe Ratio and max drawdowns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As we increase number of ETFs in each geographical universe, the metrics are strengthened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Final decision:</a:t>
            </a:r>
            <a:r>
              <a:rPr lang="en-US" b="1">
                <a:solidFill>
                  <a:srgbClr val="C00000"/>
                </a:solidFill>
              </a:rPr>
              <a:t> Select Sharpe Ratio Maximization algorithm using 20 ETFs from each geographical universe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7098BD-745A-4A96-96D2-F9AD64118B77}"/>
              </a:ext>
            </a:extLst>
          </p:cNvPr>
          <p:cNvSpPr txBox="1"/>
          <p:nvPr/>
        </p:nvSpPr>
        <p:spPr>
          <a:xfrm>
            <a:off x="579819" y="710033"/>
            <a:ext cx="88006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710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DB55D-588F-6B4A-ABF5-3D2EE8587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PortfOLIO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44E9F-2410-C94B-9345-4C671FFDF7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 different strategy candidate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14B85E0-056C-264F-BF08-F0EEB98719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486435" y="591066"/>
            <a:ext cx="2205054" cy="485944"/>
          </a:xfrm>
          <a:prstGeom prst="rect">
            <a:avLst/>
          </a:prstGeom>
        </p:spPr>
      </p:pic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80061F18-0512-4D60-9AF0-639BAAF65C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734972"/>
              </p:ext>
            </p:extLst>
          </p:nvPr>
        </p:nvGraphicFramePr>
        <p:xfrm>
          <a:off x="441428" y="1265903"/>
          <a:ext cx="367106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4313">
                  <a:extLst>
                    <a:ext uri="{9D8B030D-6E8A-4147-A177-3AD203B41FA5}">
                      <a16:colId xmlns:a16="http://schemas.microsoft.com/office/drawing/2014/main" val="783982855"/>
                    </a:ext>
                  </a:extLst>
                </a:gridCol>
                <a:gridCol w="829411">
                  <a:extLst>
                    <a:ext uri="{9D8B030D-6E8A-4147-A177-3AD203B41FA5}">
                      <a16:colId xmlns:a16="http://schemas.microsoft.com/office/drawing/2014/main" val="2695712055"/>
                    </a:ext>
                  </a:extLst>
                </a:gridCol>
                <a:gridCol w="1007342">
                  <a:extLst>
                    <a:ext uri="{9D8B030D-6E8A-4147-A177-3AD203B41FA5}">
                      <a16:colId xmlns:a16="http://schemas.microsoft.com/office/drawing/2014/main" val="3081663436"/>
                    </a:ext>
                  </a:extLst>
                </a:gridCol>
              </a:tblGrid>
              <a:tr h="306168">
                <a:tc>
                  <a:txBody>
                    <a:bodyPr/>
                    <a:lstStyle/>
                    <a:p>
                      <a:r>
                        <a:rPr lang="en-US" sz="1200"/>
                        <a:t>20 assets/Geographical universe(conservative)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Sharpe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Max drawdown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566921"/>
                  </a:ext>
                </a:extLst>
              </a:tr>
              <a:tr h="18531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Gill Sans MT"/>
                        </a:rPr>
                        <a:t>Option Leverage 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2.0458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-22.73%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61291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DDB0F43-2370-4C86-BA03-692A77B50934}"/>
              </a:ext>
            </a:extLst>
          </p:cNvPr>
          <p:cNvSpPr txBox="1"/>
          <p:nvPr/>
        </p:nvSpPr>
        <p:spPr>
          <a:xfrm>
            <a:off x="465882" y="2525209"/>
            <a:ext cx="1176180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7098BD-745A-4A96-96D2-F9AD64118B77}"/>
              </a:ext>
            </a:extLst>
          </p:cNvPr>
          <p:cNvSpPr txBox="1"/>
          <p:nvPr/>
        </p:nvSpPr>
        <p:spPr>
          <a:xfrm>
            <a:off x="678825" y="836691"/>
            <a:ext cx="88006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11" name="Table 6">
            <a:extLst>
              <a:ext uri="{FF2B5EF4-FFF2-40B4-BE49-F238E27FC236}">
                <a16:creationId xmlns:a16="http://schemas.microsoft.com/office/drawing/2014/main" id="{851BF988-230A-4E45-B7E5-F5C7AB0ACE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930819"/>
              </p:ext>
            </p:extLst>
          </p:nvPr>
        </p:nvGraphicFramePr>
        <p:xfrm>
          <a:off x="4277032" y="1265903"/>
          <a:ext cx="361575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6677">
                  <a:extLst>
                    <a:ext uri="{9D8B030D-6E8A-4147-A177-3AD203B41FA5}">
                      <a16:colId xmlns:a16="http://schemas.microsoft.com/office/drawing/2014/main" val="783982855"/>
                    </a:ext>
                  </a:extLst>
                </a:gridCol>
                <a:gridCol w="816915">
                  <a:extLst>
                    <a:ext uri="{9D8B030D-6E8A-4147-A177-3AD203B41FA5}">
                      <a16:colId xmlns:a16="http://schemas.microsoft.com/office/drawing/2014/main" val="2695712055"/>
                    </a:ext>
                  </a:extLst>
                </a:gridCol>
                <a:gridCol w="992166">
                  <a:extLst>
                    <a:ext uri="{9D8B030D-6E8A-4147-A177-3AD203B41FA5}">
                      <a16:colId xmlns:a16="http://schemas.microsoft.com/office/drawing/2014/main" val="3081663436"/>
                    </a:ext>
                  </a:extLst>
                </a:gridCol>
              </a:tblGrid>
              <a:tr h="430839">
                <a:tc>
                  <a:txBody>
                    <a:bodyPr/>
                    <a:lstStyle/>
                    <a:p>
                      <a:r>
                        <a:rPr lang="en-US" sz="1200"/>
                        <a:t>20 assets/Geographical universe ( neutral)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Sharpe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Max drawdown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566921"/>
                  </a:ext>
                </a:extLst>
              </a:tr>
              <a:tr h="25738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Gill Sans MT"/>
                        </a:rPr>
                        <a:t>Option Leverage 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-55.42%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612910"/>
                  </a:ext>
                </a:extLst>
              </a:tr>
            </a:tbl>
          </a:graphicData>
        </a:graphic>
      </p:graphicFrame>
      <p:graphicFrame>
        <p:nvGraphicFramePr>
          <p:cNvPr id="12" name="Table 6">
            <a:extLst>
              <a:ext uri="{FF2B5EF4-FFF2-40B4-BE49-F238E27FC236}">
                <a16:creationId xmlns:a16="http://schemas.microsoft.com/office/drawing/2014/main" id="{85EA1E1A-24DB-4EB0-8C5E-09D004CBB0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489289"/>
              </p:ext>
            </p:extLst>
          </p:nvPr>
        </p:nvGraphicFramePr>
        <p:xfrm>
          <a:off x="8117757" y="1278193"/>
          <a:ext cx="361575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6677">
                  <a:extLst>
                    <a:ext uri="{9D8B030D-6E8A-4147-A177-3AD203B41FA5}">
                      <a16:colId xmlns:a16="http://schemas.microsoft.com/office/drawing/2014/main" val="783982855"/>
                    </a:ext>
                  </a:extLst>
                </a:gridCol>
                <a:gridCol w="816915">
                  <a:extLst>
                    <a:ext uri="{9D8B030D-6E8A-4147-A177-3AD203B41FA5}">
                      <a16:colId xmlns:a16="http://schemas.microsoft.com/office/drawing/2014/main" val="2695712055"/>
                    </a:ext>
                  </a:extLst>
                </a:gridCol>
                <a:gridCol w="992166">
                  <a:extLst>
                    <a:ext uri="{9D8B030D-6E8A-4147-A177-3AD203B41FA5}">
                      <a16:colId xmlns:a16="http://schemas.microsoft.com/office/drawing/2014/main" val="3081663436"/>
                    </a:ext>
                  </a:extLst>
                </a:gridCol>
              </a:tblGrid>
              <a:tr h="430839">
                <a:tc>
                  <a:txBody>
                    <a:bodyPr/>
                    <a:lstStyle/>
                    <a:p>
                      <a:r>
                        <a:rPr lang="en-US" sz="1200"/>
                        <a:t>20 assets/Geographical universe（aggressive)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Sharpe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Max drawdown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566921"/>
                  </a:ext>
                </a:extLst>
              </a:tr>
              <a:tr h="25738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Gill Sans MT"/>
                        </a:rPr>
                        <a:t>Option Leverage 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-76.01%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612910"/>
                  </a:ext>
                </a:extLst>
              </a:tr>
            </a:tbl>
          </a:graphicData>
        </a:graphic>
      </p:graphicFrame>
      <p:pic>
        <p:nvPicPr>
          <p:cNvPr id="5" name="图片 12" descr="图表, 折线图&#10;&#10;已自动生成说明">
            <a:extLst>
              <a:ext uri="{FF2B5EF4-FFF2-40B4-BE49-F238E27FC236}">
                <a16:creationId xmlns:a16="http://schemas.microsoft.com/office/drawing/2014/main" id="{35221616-11FF-418D-9647-9FA9F5E6A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33" y="2090723"/>
            <a:ext cx="3558116" cy="1819304"/>
          </a:xfrm>
          <a:prstGeom prst="rect">
            <a:avLst/>
          </a:prstGeom>
        </p:spPr>
      </p:pic>
      <p:pic>
        <p:nvPicPr>
          <p:cNvPr id="13" name="图片 13" descr="图表, 折线图, 直方图&#10;&#10;已自动生成说明">
            <a:extLst>
              <a:ext uri="{FF2B5EF4-FFF2-40B4-BE49-F238E27FC236}">
                <a16:creationId xmlns:a16="http://schemas.microsoft.com/office/drawing/2014/main" id="{EFABD47F-0FCD-4565-B303-9535B2C9CE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316" y="2142254"/>
            <a:ext cx="3325283" cy="1684492"/>
          </a:xfrm>
          <a:prstGeom prst="rect">
            <a:avLst/>
          </a:prstGeom>
        </p:spPr>
      </p:pic>
      <p:pic>
        <p:nvPicPr>
          <p:cNvPr id="14" name="图片 14" descr="图表, 折线图, 直方图&#10;&#10;已自动生成说明">
            <a:extLst>
              <a:ext uri="{FF2B5EF4-FFF2-40B4-BE49-F238E27FC236}">
                <a16:creationId xmlns:a16="http://schemas.microsoft.com/office/drawing/2014/main" id="{3F936A4F-A794-439C-9F77-171A98E61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3483" y="2139640"/>
            <a:ext cx="3405511" cy="1740929"/>
          </a:xfrm>
          <a:prstGeom prst="rect">
            <a:avLst/>
          </a:prstGeom>
        </p:spPr>
      </p:pic>
      <p:sp>
        <p:nvSpPr>
          <p:cNvPr id="24" name="闪电形 23">
            <a:extLst>
              <a:ext uri="{FF2B5EF4-FFF2-40B4-BE49-F238E27FC236}">
                <a16:creationId xmlns:a16="http://schemas.microsoft.com/office/drawing/2014/main" id="{83ED85BA-C048-43EC-984F-5AE2E1C1BBE6}"/>
              </a:ext>
            </a:extLst>
          </p:cNvPr>
          <p:cNvSpPr/>
          <p:nvPr/>
        </p:nvSpPr>
        <p:spPr>
          <a:xfrm rot="960000" flipV="1">
            <a:off x="10069518" y="2972266"/>
            <a:ext cx="245808" cy="1124563"/>
          </a:xfrm>
          <a:prstGeom prst="lightningBolt">
            <a:avLst/>
          </a:prstGeom>
          <a:solidFill>
            <a:schemeClr val="bg2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流程图: 可选过程 24">
            <a:extLst>
              <a:ext uri="{FF2B5EF4-FFF2-40B4-BE49-F238E27FC236}">
                <a16:creationId xmlns:a16="http://schemas.microsoft.com/office/drawing/2014/main" id="{570FCC4B-999E-4C03-8AC3-3E14442DAFB6}"/>
              </a:ext>
            </a:extLst>
          </p:cNvPr>
          <p:cNvSpPr/>
          <p:nvPr/>
        </p:nvSpPr>
        <p:spPr>
          <a:xfrm>
            <a:off x="9086235" y="4155063"/>
            <a:ext cx="1917289" cy="669822"/>
          </a:xfrm>
          <a:prstGeom prst="flowChartAlternate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C00000"/>
                </a:solidFill>
                <a:ea typeface="+mn-lt"/>
                <a:cs typeface="+mn-lt"/>
              </a:rPr>
              <a:t>AGGRESSIVE BUT PROFITABLE !</a:t>
            </a:r>
          </a:p>
        </p:txBody>
      </p:sp>
    </p:spTree>
    <p:extLst>
      <p:ext uri="{BB962C8B-B14F-4D97-AF65-F5344CB8AC3E}">
        <p14:creationId xmlns:p14="http://schemas.microsoft.com/office/powerpoint/2010/main" val="496441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DB55D-588F-6B4A-ABF5-3D2EE8587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44E9F-2410-C94B-9345-4C671FFDF7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14B85E0-056C-264F-BF08-F0EEB98719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566322" y="621792"/>
            <a:ext cx="2205054" cy="4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747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9052E949-8C4B-400D-86F5-BC17BB392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C5F32A9A-DB0A-486D-AB9B-38C96D782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3DC37282-6825-4315-97BC-FBF347BC0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F153A912-83A9-46BB-A233-6A4703520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04CF27B-3641-4155-ABB7-9DEC30FB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691295"/>
            <a:ext cx="10993549" cy="98560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>
                <a:solidFill>
                  <a:srgbClr val="FFFFFF"/>
                </a:solidFill>
                <a:ea typeface="华文中宋"/>
              </a:rPr>
              <a:t>RISK metric results </a:t>
            </a: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F65B78-F83F-47A8-8EA6-44D2820EC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4" y="5697215"/>
            <a:ext cx="10993546" cy="525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sz="1600">
                <a:solidFill>
                  <a:schemeClr val="bg1">
                    <a:lumMod val="75000"/>
                  </a:schemeClr>
                </a:solidFill>
                <a:ea typeface="华文中宋"/>
              </a:rPr>
              <a:t>From Safe to aggressive</a:t>
            </a:r>
          </a:p>
        </p:txBody>
      </p:sp>
      <p:sp useBgFill="1">
        <p:nvSpPr>
          <p:cNvPr id="17" name="Rectangle 21">
            <a:extLst>
              <a:ext uri="{FF2B5EF4-FFF2-40B4-BE49-F238E27FC236}">
                <a16:creationId xmlns:a16="http://schemas.microsoft.com/office/drawing/2014/main" id="{4DC9F8D5-BF3E-4B69-8F17-AE72302B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37081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4">
            <a:extLst>
              <a:ext uri="{FF2B5EF4-FFF2-40B4-BE49-F238E27FC236}">
                <a16:creationId xmlns:a16="http://schemas.microsoft.com/office/drawing/2014/main" id="{DB005DB4-9474-42AC-8DCC-8E7ED933C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29" y="1740270"/>
            <a:ext cx="3014297" cy="1635255"/>
          </a:xfrm>
          <a:prstGeom prst="rect">
            <a:avLst/>
          </a:prstGeom>
        </p:spPr>
      </p:pic>
      <p:sp>
        <p:nvSpPr>
          <p:cNvPr id="19" name="Rectangle 23">
            <a:extLst>
              <a:ext uri="{FF2B5EF4-FFF2-40B4-BE49-F238E27FC236}">
                <a16:creationId xmlns:a16="http://schemas.microsoft.com/office/drawing/2014/main" id="{43C98417-D50B-4AA2-9624-E78A6120E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9114" y="641102"/>
            <a:ext cx="3666744" cy="3698516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A3E945F2-E9C6-457A-A5A6-46D9ABF09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70685" y="641102"/>
            <a:ext cx="3666744" cy="3698516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图片 8" descr="图表&#10;&#10;已自动生成说明">
            <a:extLst>
              <a:ext uri="{FF2B5EF4-FFF2-40B4-BE49-F238E27FC236}">
                <a16:creationId xmlns:a16="http://schemas.microsoft.com/office/drawing/2014/main" id="{840ED8B9-7689-47B6-8E2D-EF20033D8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900" y="1737791"/>
            <a:ext cx="3014297" cy="1627720"/>
          </a:xfrm>
          <a:prstGeom prst="rect">
            <a:avLst/>
          </a:prstGeom>
        </p:spPr>
      </p:pic>
      <p:sp>
        <p:nvSpPr>
          <p:cNvPr id="23" name="Rectangle 27">
            <a:extLst>
              <a:ext uri="{FF2B5EF4-FFF2-40B4-BE49-F238E27FC236}">
                <a16:creationId xmlns:a16="http://schemas.microsoft.com/office/drawing/2014/main" id="{AD1FF191-71A7-48F6-8069-4B5DB0F5F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8951" y="641102"/>
            <a:ext cx="3666744" cy="3698516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9" descr="图表, 直方图&#10;&#10;已自动生成说明">
            <a:extLst>
              <a:ext uri="{FF2B5EF4-FFF2-40B4-BE49-F238E27FC236}">
                <a16:creationId xmlns:a16="http://schemas.microsoft.com/office/drawing/2014/main" id="{AB7C91DC-3ECC-462A-9D47-359A97EAF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149" y="1789048"/>
            <a:ext cx="3014297" cy="161264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051B9BE-1550-4F91-A22E-F5818696C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48660" y="4432079"/>
            <a:ext cx="83731" cy="19607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2293CD2-7FF0-482A-A2E3-F48DDF63DEB8}"/>
              </a:ext>
            </a:extLst>
          </p:cNvPr>
          <p:cNvSpPr/>
          <p:nvPr/>
        </p:nvSpPr>
        <p:spPr>
          <a:xfrm>
            <a:off x="1666406" y="1066799"/>
            <a:ext cx="1261671" cy="580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ea typeface="华文中宋"/>
              </a:rPr>
              <a:t>0% leverage</a:t>
            </a:r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706E6DA-2315-4F82-B8F8-FC5077614A6B}"/>
              </a:ext>
            </a:extLst>
          </p:cNvPr>
          <p:cNvSpPr/>
          <p:nvPr/>
        </p:nvSpPr>
        <p:spPr>
          <a:xfrm>
            <a:off x="5613815" y="1066798"/>
            <a:ext cx="1261671" cy="580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>
                <a:ea typeface="华文中宋"/>
              </a:rPr>
              <a:t>10% leverage</a:t>
            </a:r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FB92290-30FF-41BA-9422-006A9DB4FD33}"/>
              </a:ext>
            </a:extLst>
          </p:cNvPr>
          <p:cNvSpPr/>
          <p:nvPr/>
        </p:nvSpPr>
        <p:spPr>
          <a:xfrm>
            <a:off x="9480028" y="1066799"/>
            <a:ext cx="1261671" cy="580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>
                <a:ea typeface="华文中宋"/>
              </a:rPr>
              <a:t>20% leverage</a:t>
            </a:r>
            <a:endParaRPr lang="zh-CN" altLang="en-US"/>
          </a:p>
        </p:txBody>
      </p:sp>
      <p:pic>
        <p:nvPicPr>
          <p:cNvPr id="27" name="Picture 3" descr="Text&#10;&#10;Description automatically generated">
            <a:extLst>
              <a:ext uri="{FF2B5EF4-FFF2-40B4-BE49-F238E27FC236}">
                <a16:creationId xmlns:a16="http://schemas.microsoft.com/office/drawing/2014/main" id="{A6BCB28E-6C58-4DF5-B977-CCAD3793C44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542648" y="5931312"/>
            <a:ext cx="2205054" cy="485944"/>
          </a:xfrm>
          <a:prstGeom prst="rect">
            <a:avLst/>
          </a:prstGeom>
        </p:spPr>
      </p:pic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87F0E0B7-8122-40E3-8F9A-B251B50B122E}"/>
              </a:ext>
            </a:extLst>
          </p:cNvPr>
          <p:cNvCxnSpPr/>
          <p:nvPr/>
        </p:nvCxnSpPr>
        <p:spPr>
          <a:xfrm flipV="1">
            <a:off x="2671997" y="2905594"/>
            <a:ext cx="539645" cy="840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>
            <a:extLst>
              <a:ext uri="{FF2B5EF4-FFF2-40B4-BE49-F238E27FC236}">
                <a16:creationId xmlns:a16="http://schemas.microsoft.com/office/drawing/2014/main" id="{83D7C8BD-65B8-41C9-98B7-454F61852AE8}"/>
              </a:ext>
            </a:extLst>
          </p:cNvPr>
          <p:cNvSpPr/>
          <p:nvPr/>
        </p:nvSpPr>
        <p:spPr>
          <a:xfrm>
            <a:off x="1865494" y="3795477"/>
            <a:ext cx="1880017" cy="3185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ea typeface="华文中宋"/>
              </a:rPr>
              <a:t>COVID</a:t>
            </a:r>
            <a:endParaRPr lang="zh-CN" altLang="en-US"/>
          </a:p>
        </p:txBody>
      </p:sp>
      <p:sp>
        <p:nvSpPr>
          <p:cNvPr id="37" name="流程图: 过程 36">
            <a:extLst>
              <a:ext uri="{FF2B5EF4-FFF2-40B4-BE49-F238E27FC236}">
                <a16:creationId xmlns:a16="http://schemas.microsoft.com/office/drawing/2014/main" id="{85F2210E-551C-4B0A-AE50-6EF43E95EBA3}"/>
              </a:ext>
            </a:extLst>
          </p:cNvPr>
          <p:cNvSpPr/>
          <p:nvPr/>
        </p:nvSpPr>
        <p:spPr>
          <a:xfrm>
            <a:off x="8816402" y="3664508"/>
            <a:ext cx="2585802" cy="337279"/>
          </a:xfrm>
          <a:prstGeom prst="flowChart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>
                <a:ea typeface="华文中宋"/>
              </a:rPr>
              <a:t>  Risk spiking</a:t>
            </a:r>
          </a:p>
        </p:txBody>
      </p:sp>
    </p:spTree>
    <p:extLst>
      <p:ext uri="{BB962C8B-B14F-4D97-AF65-F5344CB8AC3E}">
        <p14:creationId xmlns:p14="http://schemas.microsoft.com/office/powerpoint/2010/main" val="1591430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CCBCB-BECE-46EB-B628-33A01C0E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88F1CA-A115-46CE-AC83-A4427FFEC1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 different scenarios used as risk management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71C02F-3B2D-4E57-B335-1CA94B8A23D5}"/>
              </a:ext>
            </a:extLst>
          </p:cNvPr>
          <p:cNvSpPr txBox="1"/>
          <p:nvPr/>
        </p:nvSpPr>
        <p:spPr>
          <a:xfrm>
            <a:off x="935701" y="2778137"/>
            <a:ext cx="19076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Individual crush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32F7A3-4221-4C80-A558-064C73DD87A4}"/>
              </a:ext>
            </a:extLst>
          </p:cNvPr>
          <p:cNvSpPr txBox="1"/>
          <p:nvPr/>
        </p:nvSpPr>
        <p:spPr>
          <a:xfrm>
            <a:off x="5254907" y="2790462"/>
            <a:ext cx="16339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Market crush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42E977-A594-482C-A18B-A61ABDB9F21C}"/>
              </a:ext>
            </a:extLst>
          </p:cNvPr>
          <p:cNvSpPr txBox="1"/>
          <p:nvPr/>
        </p:nvSpPr>
        <p:spPr>
          <a:xfrm>
            <a:off x="9034161" y="2783830"/>
            <a:ext cx="22512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         MA crush</a:t>
            </a:r>
          </a:p>
        </p:txBody>
      </p:sp>
      <p:pic>
        <p:nvPicPr>
          <p:cNvPr id="12" name="图片 12" descr="图表, 直方图&#10;&#10;已自动生成说明">
            <a:extLst>
              <a:ext uri="{FF2B5EF4-FFF2-40B4-BE49-F238E27FC236}">
                <a16:creationId xmlns:a16="http://schemas.microsoft.com/office/drawing/2014/main" id="{AF7E82B3-CDFC-4DCC-B3A1-B33CE77A9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83" y="702186"/>
            <a:ext cx="3648973" cy="1963124"/>
          </a:xfrm>
          <a:prstGeom prst="rect">
            <a:avLst/>
          </a:prstGeom>
        </p:spPr>
      </p:pic>
      <p:pic>
        <p:nvPicPr>
          <p:cNvPr id="13" name="图片 13" descr="图表, 直方图&#10;&#10;已自动生成说明">
            <a:extLst>
              <a:ext uri="{FF2B5EF4-FFF2-40B4-BE49-F238E27FC236}">
                <a16:creationId xmlns:a16="http://schemas.microsoft.com/office/drawing/2014/main" id="{A47B2DF6-42F8-4862-A8EE-97BC74291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317" y="699540"/>
            <a:ext cx="3642783" cy="1909749"/>
          </a:xfrm>
          <a:prstGeom prst="rect">
            <a:avLst/>
          </a:prstGeom>
        </p:spPr>
      </p:pic>
      <p:pic>
        <p:nvPicPr>
          <p:cNvPr id="14" name="图片 14" descr="图表&#10;&#10;已自动生成说明">
            <a:extLst>
              <a:ext uri="{FF2B5EF4-FFF2-40B4-BE49-F238E27FC236}">
                <a16:creationId xmlns:a16="http://schemas.microsoft.com/office/drawing/2014/main" id="{054AAA2F-3B77-485A-9E4E-9F6E13895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2628" y="702412"/>
            <a:ext cx="3710381" cy="1962724"/>
          </a:xfrm>
          <a:prstGeom prst="rect">
            <a:avLst/>
          </a:prstGeom>
        </p:spPr>
      </p:pic>
      <p:pic>
        <p:nvPicPr>
          <p:cNvPr id="16" name="Picture 3" descr="Text&#10;&#10;Description automatically generated">
            <a:extLst>
              <a:ext uri="{FF2B5EF4-FFF2-40B4-BE49-F238E27FC236}">
                <a16:creationId xmlns:a16="http://schemas.microsoft.com/office/drawing/2014/main" id="{37C88189-BAEB-498D-8F1C-51F4623E5B7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203758" y="4302743"/>
            <a:ext cx="2205054" cy="485944"/>
          </a:xfrm>
          <a:prstGeom prst="rect">
            <a:avLst/>
          </a:prstGeom>
        </p:spPr>
      </p:pic>
      <p:sp>
        <p:nvSpPr>
          <p:cNvPr id="18" name="波形 17">
            <a:extLst>
              <a:ext uri="{FF2B5EF4-FFF2-40B4-BE49-F238E27FC236}">
                <a16:creationId xmlns:a16="http://schemas.microsoft.com/office/drawing/2014/main" id="{8B6583E0-52F8-4449-828C-69B7A8FDE9FB}"/>
              </a:ext>
            </a:extLst>
          </p:cNvPr>
          <p:cNvSpPr/>
          <p:nvPr/>
        </p:nvSpPr>
        <p:spPr>
          <a:xfrm>
            <a:off x="4059493" y="3229896"/>
            <a:ext cx="4147983" cy="602226"/>
          </a:xfrm>
          <a:prstGeom prst="wav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rgbClr val="002060"/>
                </a:solidFill>
                <a:ea typeface="华文中宋"/>
              </a:rPr>
              <a:t>We are doing fine even under COVID!!!</a:t>
            </a:r>
          </a:p>
        </p:txBody>
      </p:sp>
    </p:spTree>
    <p:extLst>
      <p:ext uri="{BB962C8B-B14F-4D97-AF65-F5344CB8AC3E}">
        <p14:creationId xmlns:p14="http://schemas.microsoft.com/office/powerpoint/2010/main" val="1838847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DB55D-588F-6B4A-ABF5-3D2EE8587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44E9F-2410-C94B-9345-4C671FFDF7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14B85E0-056C-264F-BF08-F0EEB98719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566322" y="621792"/>
            <a:ext cx="2205054" cy="4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616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D2EB6-90FB-8946-BCC2-C15AA13B5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0552B-9AD0-5541-9038-0D87EA8EB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563528"/>
            <a:ext cx="7374087" cy="4202016"/>
          </a:xfrm>
        </p:spPr>
        <p:txBody>
          <a:bodyPr/>
          <a:lstStyle/>
          <a:p>
            <a:r>
              <a:rPr lang="en-US"/>
              <a:t>Diversification is one of the most powerful concepts in finance</a:t>
            </a:r>
          </a:p>
          <a:p>
            <a:pPr lvl="1"/>
            <a:r>
              <a:rPr lang="en-US"/>
              <a:t>Passive “long humanity” position</a:t>
            </a:r>
          </a:p>
          <a:p>
            <a:r>
              <a:rPr lang="en-US"/>
              <a:t>There are many areas open for diversification including:</a:t>
            </a:r>
          </a:p>
          <a:p>
            <a:pPr lvl="1"/>
            <a:r>
              <a:rPr lang="en-US"/>
              <a:t>Sector diversification (Industrials, Tech, Cyclicals, …)</a:t>
            </a:r>
          </a:p>
          <a:p>
            <a:pPr lvl="1"/>
            <a:r>
              <a:rPr lang="en-US"/>
              <a:t>Geographic diversification (USA, EMEA, APAC, …)</a:t>
            </a:r>
          </a:p>
          <a:p>
            <a:pPr lvl="1"/>
            <a:r>
              <a:rPr lang="en-US"/>
              <a:t>Asset diversification (Equities, Fixed Income, Commodities, …) </a:t>
            </a:r>
          </a:p>
          <a:p>
            <a:r>
              <a:rPr lang="en-US"/>
              <a:t>Many retail investors and everyday people fail to understand the aphorism “Don’t put all your eggs in one basket” </a:t>
            </a:r>
          </a:p>
          <a:p>
            <a:pPr lvl="1"/>
            <a:r>
              <a:rPr lang="en-US"/>
              <a:t>DOGE, GME,  AMC</a:t>
            </a:r>
          </a:p>
          <a:p>
            <a:endParaRPr lang="en-US"/>
          </a:p>
          <a:p>
            <a:pPr lvl="1"/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366E64B-D26D-AF45-A164-616B9698EF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24937" y="6155844"/>
            <a:ext cx="2205054" cy="485944"/>
          </a:xfrm>
          <a:prstGeom prst="rect">
            <a:avLst/>
          </a:prstGeom>
        </p:spPr>
      </p:pic>
      <p:pic>
        <p:nvPicPr>
          <p:cNvPr id="1026" name="Picture 2" descr="Globe | Free Stock Photo | Illustration of a globe | # 16902">
            <a:extLst>
              <a:ext uri="{FF2B5EF4-FFF2-40B4-BE49-F238E27FC236}">
                <a16:creationId xmlns:a16="http://schemas.microsoft.com/office/drawing/2014/main" id="{ED19018F-6C98-C642-ADCC-C03F20AD8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080" y="2299368"/>
            <a:ext cx="2464656" cy="246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078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D2EB6-90FB-8946-BCC2-C15AA13B5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0552B-9AD0-5541-9038-0D87EA8EB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657508"/>
            <a:ext cx="6261133" cy="4984280"/>
          </a:xfrm>
        </p:spPr>
        <p:txBody>
          <a:bodyPr/>
          <a:lstStyle/>
          <a:p>
            <a:r>
              <a:rPr lang="en-US"/>
              <a:t>Diversification is now cheaper and more accessible than ever thanks to the advent of Exchange-Traded Funds (ETFs)</a:t>
            </a:r>
          </a:p>
          <a:p>
            <a:r>
              <a:rPr lang="en-US"/>
              <a:t>ETFs are baskets of stocks/bonds/commodities/etc. packaged into a single financial instrument</a:t>
            </a:r>
          </a:p>
          <a:p>
            <a:pPr lvl="1"/>
            <a:r>
              <a:rPr lang="en-US"/>
              <a:t>Two types: passive and active</a:t>
            </a:r>
          </a:p>
          <a:p>
            <a:r>
              <a:rPr lang="en-US"/>
              <a:t>The usefulness of ETFs has been validated by rapid growth</a:t>
            </a:r>
          </a:p>
          <a:p>
            <a:r>
              <a:rPr lang="en-US"/>
              <a:t>Growth introduces innovation, ultimately pushing costs down for investors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366E64B-D26D-AF45-A164-616B9698EF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24937" y="6155844"/>
            <a:ext cx="2205054" cy="485944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0D421AC6-F12B-AA4F-8824-D8E25DC9E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325" y="2022194"/>
            <a:ext cx="4768483" cy="354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63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D2EB6-90FB-8946-BCC2-C15AA13B5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0552B-9AD0-5541-9038-0D87EA8EB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28800"/>
            <a:ext cx="6261133" cy="4984280"/>
          </a:xfrm>
        </p:spPr>
        <p:txBody>
          <a:bodyPr/>
          <a:lstStyle/>
          <a:p>
            <a:r>
              <a:rPr lang="en-US"/>
              <a:t>The idea behind our strategy is to take advantage of all this innovation by packaging ETFs of all types into one easy-to-manage strategy</a:t>
            </a:r>
          </a:p>
          <a:p>
            <a:r>
              <a:rPr lang="en-US"/>
              <a:t>This way, investors can get exposure to products that they could not otherwise trade (fixed income, credit, commodities)</a:t>
            </a:r>
          </a:p>
          <a:p>
            <a:r>
              <a:rPr lang="en-US"/>
              <a:t>Moreover,  they can also gain exposure to equity universes that may be seen as unconventional</a:t>
            </a:r>
          </a:p>
          <a:p>
            <a:pPr lvl="1"/>
            <a:r>
              <a:rPr lang="en-US"/>
              <a:t>Water ETFs</a:t>
            </a:r>
          </a:p>
          <a:p>
            <a:pPr lvl="1"/>
            <a:r>
              <a:rPr lang="en-US"/>
              <a:t>Psychedelics ETFs</a:t>
            </a:r>
          </a:p>
          <a:p>
            <a:pPr lvl="1"/>
            <a:r>
              <a:rPr lang="en-US"/>
              <a:t>Etc.</a:t>
            </a:r>
          </a:p>
          <a:p>
            <a:pPr lvl="1"/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366E64B-D26D-AF45-A164-616B9698EF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24937" y="6155844"/>
            <a:ext cx="2205054" cy="485944"/>
          </a:xfrm>
          <a:prstGeom prst="rect">
            <a:avLst/>
          </a:prstGeom>
        </p:spPr>
      </p:pic>
      <p:pic>
        <p:nvPicPr>
          <p:cNvPr id="3074" name="Picture 2" descr="Portfolio Diversification Policies: Alternative Asset Classes | SpringerLink">
            <a:extLst>
              <a:ext uri="{FF2B5EF4-FFF2-40B4-BE49-F238E27FC236}">
                <a16:creationId xmlns:a16="http://schemas.microsoft.com/office/drawing/2014/main" id="{E9E639C2-30B6-5F44-A540-582B66473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859" y="1916907"/>
            <a:ext cx="4484565" cy="390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0BBDA45-4208-1E4E-90CF-7ACDC624D961}"/>
              </a:ext>
            </a:extLst>
          </p:cNvPr>
          <p:cNvSpPr/>
          <p:nvPr/>
        </p:nvSpPr>
        <p:spPr>
          <a:xfrm>
            <a:off x="10773273" y="1828800"/>
            <a:ext cx="1688123" cy="4092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558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DB55D-588F-6B4A-ABF5-3D2EE8587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44E9F-2410-C94B-9345-4C671FFDF7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14B85E0-056C-264F-BF08-F0EEB98719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566322" y="621792"/>
            <a:ext cx="2205054" cy="4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464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D2EB6-90FB-8946-BCC2-C15AA13B5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0552B-9AD0-5541-9038-0D87EA8EB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28800"/>
            <a:ext cx="6261133" cy="4984280"/>
          </a:xfrm>
        </p:spPr>
        <p:txBody>
          <a:bodyPr/>
          <a:lstStyle/>
          <a:p>
            <a:r>
              <a:rPr lang="en-US"/>
              <a:t>We are mandated to have a 50/50 split of assets denominated in CAD/USD</a:t>
            </a:r>
          </a:p>
          <a:p>
            <a:r>
              <a:rPr lang="en-US"/>
              <a:t>Take advantage by buying the lowest cost/more traditional ETFs in USD</a:t>
            </a:r>
          </a:p>
          <a:p>
            <a:pPr lvl="1"/>
            <a:r>
              <a:rPr lang="en-US"/>
              <a:t>Alternative/niche ETFs in CAD</a:t>
            </a:r>
          </a:p>
          <a:p>
            <a:r>
              <a:rPr lang="en-US"/>
              <a:t>78 Canadian-listed ETFs</a:t>
            </a:r>
          </a:p>
          <a:p>
            <a:r>
              <a:rPr lang="en-US"/>
              <a:t>56 American-listed ETFs</a:t>
            </a:r>
          </a:p>
          <a:p>
            <a:pPr lvl="1"/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366E64B-D26D-AF45-A164-616B9698EF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24937" y="6155844"/>
            <a:ext cx="2205054" cy="4859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FC16D2F-52B2-B742-B2EB-A381B1C4D311}"/>
              </a:ext>
            </a:extLst>
          </p:cNvPr>
          <p:cNvSpPr/>
          <p:nvPr/>
        </p:nvSpPr>
        <p:spPr>
          <a:xfrm>
            <a:off x="7112000" y="2072639"/>
            <a:ext cx="4572000" cy="1710875"/>
          </a:xfrm>
          <a:prstGeom prst="rect">
            <a:avLst/>
          </a:prstGeom>
          <a:solidFill>
            <a:srgbClr val="969FA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Canadian ETFs include:</a:t>
            </a: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iShares Global Water Index ETF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Horizons S&amp;P Green Bond Index ETF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Horizons Global Hydrogen Index ETF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81650B-C8D0-3340-8F02-0BB0E57052D0}"/>
              </a:ext>
            </a:extLst>
          </p:cNvPr>
          <p:cNvSpPr/>
          <p:nvPr/>
        </p:nvSpPr>
        <p:spPr>
          <a:xfrm>
            <a:off x="7112000" y="3999044"/>
            <a:ext cx="4572000" cy="1710875"/>
          </a:xfrm>
          <a:prstGeom prst="rect">
            <a:avLst/>
          </a:prstGeom>
          <a:solidFill>
            <a:srgbClr val="969FA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>
                <a:solidFill>
                  <a:schemeClr val="tx1"/>
                </a:solidFill>
              </a:rPr>
              <a:t>American ETFs include:</a:t>
            </a: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iShares Global Water Index ETF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Horizons S&amp;P Green Bond Index ETF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Horizons Global Hydrogen Index ETF</a:t>
            </a:r>
          </a:p>
          <a:p>
            <a:pPr algn="ctr"/>
            <a:endParaRPr lang="en-US"/>
          </a:p>
        </p:txBody>
      </p:sp>
      <p:pic>
        <p:nvPicPr>
          <p:cNvPr id="7170" name="Picture 2" descr="BlackRock (BLK) Stock Price, News &amp;amp; Info | The Motley Fool">
            <a:extLst>
              <a:ext uri="{FF2B5EF4-FFF2-40B4-BE49-F238E27FC236}">
                <a16:creationId xmlns:a16="http://schemas.microsoft.com/office/drawing/2014/main" id="{E20C3E8C-52AF-5C4F-8B9E-52B745F4C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951" y="2168110"/>
            <a:ext cx="575089" cy="57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lackRock (BLK) Stock Price, News &amp;amp; Info | The Motley Fool">
            <a:extLst>
              <a:ext uri="{FF2B5EF4-FFF2-40B4-BE49-F238E27FC236}">
                <a16:creationId xmlns:a16="http://schemas.microsoft.com/office/drawing/2014/main" id="{90ED80B9-FFD3-7941-A500-C29574530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950" y="4102497"/>
            <a:ext cx="575089" cy="57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orizons ETFs Management (Canada) Inc. (@HorizonsETFs) | Twitter">
            <a:extLst>
              <a:ext uri="{FF2B5EF4-FFF2-40B4-BE49-F238E27FC236}">
                <a16:creationId xmlns:a16="http://schemas.microsoft.com/office/drawing/2014/main" id="{A4BBEA2D-0462-5544-B9EE-E5A2B7273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719" y="2168110"/>
            <a:ext cx="575089" cy="57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503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D2EB6-90FB-8946-BCC2-C15AA13B5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366E64B-D26D-AF45-A164-616B9698EF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24937" y="6155844"/>
            <a:ext cx="2205054" cy="48594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A52BA15-631D-3D4F-8ECD-959E4D31F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50720"/>
            <a:ext cx="11029616" cy="1600200"/>
          </a:xfrm>
        </p:spPr>
        <p:txBody>
          <a:bodyPr/>
          <a:lstStyle/>
          <a:p>
            <a:r>
              <a:rPr lang="en-US"/>
              <a:t>First, import data from Yahoo! Finance using </a:t>
            </a:r>
            <a:r>
              <a:rPr lang="en-US" err="1"/>
              <a:t>yfinance</a:t>
            </a:r>
            <a:r>
              <a:rPr lang="en-US"/>
              <a:t> Python package</a:t>
            </a:r>
          </a:p>
          <a:p>
            <a:r>
              <a:rPr lang="en-US"/>
              <a:t>Next, divide data into subsections based on rebalancing period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41DEAD-A126-6247-B834-D0190FAC82DD}"/>
              </a:ext>
            </a:extLst>
          </p:cNvPr>
          <p:cNvSpPr/>
          <p:nvPr/>
        </p:nvSpPr>
        <p:spPr>
          <a:xfrm>
            <a:off x="497840" y="3088640"/>
            <a:ext cx="2885440" cy="2955444"/>
          </a:xfrm>
          <a:prstGeom prst="rect">
            <a:avLst/>
          </a:prstGeom>
          <a:solidFill>
            <a:srgbClr val="969FA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6BBFC4-9674-724F-8190-359C0FE3748A}"/>
              </a:ext>
            </a:extLst>
          </p:cNvPr>
          <p:cNvSpPr/>
          <p:nvPr/>
        </p:nvSpPr>
        <p:spPr>
          <a:xfrm>
            <a:off x="4622800" y="3088640"/>
            <a:ext cx="2885440" cy="2955444"/>
          </a:xfrm>
          <a:prstGeom prst="rect">
            <a:avLst/>
          </a:prstGeom>
          <a:solidFill>
            <a:srgbClr val="969FA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5FBF1AC-ECEE-764B-B43A-F401696DC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29" y="3241040"/>
            <a:ext cx="1633342" cy="11887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7B4BCC6-0D90-3D41-9111-591D7B03A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1086" y="3256925"/>
            <a:ext cx="783063" cy="435479"/>
          </a:xfrm>
          <a:prstGeom prst="rect">
            <a:avLst/>
          </a:prstGeom>
        </p:spPr>
      </p:pic>
      <p:sp>
        <p:nvSpPr>
          <p:cNvPr id="19" name="Bent-Up Arrow 18">
            <a:extLst>
              <a:ext uri="{FF2B5EF4-FFF2-40B4-BE49-F238E27FC236}">
                <a16:creationId xmlns:a16="http://schemas.microsoft.com/office/drawing/2014/main" id="{7A5352AC-E2F3-6645-9238-1078ADFA7CE0}"/>
              </a:ext>
            </a:extLst>
          </p:cNvPr>
          <p:cNvSpPr/>
          <p:nvPr/>
        </p:nvSpPr>
        <p:spPr>
          <a:xfrm>
            <a:off x="2322543" y="3835400"/>
            <a:ext cx="501937" cy="1574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373723-E963-1845-8FE9-B16C53087F47}"/>
              </a:ext>
            </a:extLst>
          </p:cNvPr>
          <p:cNvSpPr txBox="1"/>
          <p:nvPr/>
        </p:nvSpPr>
        <p:spPr>
          <a:xfrm>
            <a:off x="686650" y="4519334"/>
            <a:ext cx="25078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Calculate correlation matrix, select x assets from each geography with lowest mean correlation…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523CEC1-191C-3547-B3FE-FF316DCF3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4352" y="3736236"/>
            <a:ext cx="2079258" cy="971520"/>
          </a:xfrm>
          <a:prstGeom prst="rect">
            <a:avLst/>
          </a:prstGeom>
        </p:spPr>
      </p:pic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C835CFBE-7E70-4547-8E41-725B12C46B84}"/>
              </a:ext>
            </a:extLst>
          </p:cNvPr>
          <p:cNvCxnSpPr>
            <a:stCxn id="14" idx="2"/>
          </p:cNvCxnSpPr>
          <p:nvPr/>
        </p:nvCxnSpPr>
        <p:spPr>
          <a:xfrm rot="5400000" flipH="1" flipV="1">
            <a:off x="1979218" y="3400502"/>
            <a:ext cx="2604924" cy="2682240"/>
          </a:xfrm>
          <a:prstGeom prst="bentConnector4">
            <a:avLst>
              <a:gd name="adj1" fmla="val -8776"/>
              <a:gd name="adj2" fmla="val 768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0071823C-F350-CD49-A9F4-8E49702EFBDC}"/>
              </a:ext>
            </a:extLst>
          </p:cNvPr>
          <p:cNvCxnSpPr/>
          <p:nvPr/>
        </p:nvCxnSpPr>
        <p:spPr>
          <a:xfrm rot="5400000" flipH="1" flipV="1">
            <a:off x="5965689" y="3400502"/>
            <a:ext cx="2604924" cy="2682240"/>
          </a:xfrm>
          <a:prstGeom prst="bentConnector4">
            <a:avLst>
              <a:gd name="adj1" fmla="val -8776"/>
              <a:gd name="adj2" fmla="val 768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8D07AC6-A5F9-3646-B028-BC3BB3EC7E43}"/>
              </a:ext>
            </a:extLst>
          </p:cNvPr>
          <p:cNvSpPr txBox="1"/>
          <p:nvPr/>
        </p:nvSpPr>
        <p:spPr>
          <a:xfrm>
            <a:off x="4850071" y="3151461"/>
            <a:ext cx="2507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Calculate returns for this period and repeat…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2F685F2-7949-9A44-B12B-C00ED3017D72}"/>
              </a:ext>
            </a:extLst>
          </p:cNvPr>
          <p:cNvSpPr/>
          <p:nvPr/>
        </p:nvSpPr>
        <p:spPr>
          <a:xfrm>
            <a:off x="8610401" y="3088640"/>
            <a:ext cx="2885440" cy="2955444"/>
          </a:xfrm>
          <a:prstGeom prst="rect">
            <a:avLst/>
          </a:prstGeom>
          <a:solidFill>
            <a:srgbClr val="969FA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275F98-B16E-5C47-8819-BDC540703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071" y="4785728"/>
            <a:ext cx="1633342" cy="118872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DE3EBFE-A7E4-BE43-9323-37C07470E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4828" y="4801613"/>
            <a:ext cx="783063" cy="435479"/>
          </a:xfrm>
          <a:prstGeom prst="rect">
            <a:avLst/>
          </a:prstGeom>
        </p:spPr>
      </p:pic>
      <p:sp>
        <p:nvSpPr>
          <p:cNvPr id="37" name="Bent-Up Arrow 36">
            <a:extLst>
              <a:ext uri="{FF2B5EF4-FFF2-40B4-BE49-F238E27FC236}">
                <a16:creationId xmlns:a16="http://schemas.microsoft.com/office/drawing/2014/main" id="{B1FE140E-0CBB-A242-9CE4-024B4DE448EF}"/>
              </a:ext>
            </a:extLst>
          </p:cNvPr>
          <p:cNvSpPr/>
          <p:nvPr/>
        </p:nvSpPr>
        <p:spPr>
          <a:xfrm>
            <a:off x="6536285" y="5380088"/>
            <a:ext cx="501937" cy="1574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A80C04D-4EFD-8B49-94F4-BE89495EA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7939" y="3736236"/>
            <a:ext cx="2079258" cy="97152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430F237-FF62-3440-B65C-8EB9194DA89A}"/>
              </a:ext>
            </a:extLst>
          </p:cNvPr>
          <p:cNvSpPr txBox="1"/>
          <p:nvPr/>
        </p:nvSpPr>
        <p:spPr>
          <a:xfrm>
            <a:off x="8753658" y="3151461"/>
            <a:ext cx="2507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Calculate returns for this period and repeat…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94CE976-5593-DB4F-8991-7FE96A4F9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3658" y="4785728"/>
            <a:ext cx="1633342" cy="11887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0C8EDFF-84F2-1B41-88CF-C65F2424D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415" y="4801613"/>
            <a:ext cx="783063" cy="435479"/>
          </a:xfrm>
          <a:prstGeom prst="rect">
            <a:avLst/>
          </a:prstGeom>
        </p:spPr>
      </p:pic>
      <p:sp>
        <p:nvSpPr>
          <p:cNvPr id="42" name="Bent-Up Arrow 41">
            <a:extLst>
              <a:ext uri="{FF2B5EF4-FFF2-40B4-BE49-F238E27FC236}">
                <a16:creationId xmlns:a16="http://schemas.microsoft.com/office/drawing/2014/main" id="{29E06EA7-414E-ED42-9965-117C77D7003D}"/>
              </a:ext>
            </a:extLst>
          </p:cNvPr>
          <p:cNvSpPr/>
          <p:nvPr/>
        </p:nvSpPr>
        <p:spPr>
          <a:xfrm>
            <a:off x="10439872" y="5380088"/>
            <a:ext cx="501937" cy="1574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14577F0-2292-4D49-8052-64AD9EA78680}"/>
              </a:ext>
            </a:extLst>
          </p:cNvPr>
          <p:cNvSpPr txBox="1"/>
          <p:nvPr/>
        </p:nvSpPr>
        <p:spPr>
          <a:xfrm>
            <a:off x="5828068" y="2786948"/>
            <a:ext cx="149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 =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EB3D0A-761C-FB46-B7EB-E4F459F2D94D}"/>
              </a:ext>
            </a:extLst>
          </p:cNvPr>
          <p:cNvSpPr txBox="1"/>
          <p:nvPr/>
        </p:nvSpPr>
        <p:spPr>
          <a:xfrm>
            <a:off x="1598979" y="2772652"/>
            <a:ext cx="149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 = 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DC6A83-45F2-9145-BE36-60D3820B6E5E}"/>
              </a:ext>
            </a:extLst>
          </p:cNvPr>
          <p:cNvSpPr txBox="1"/>
          <p:nvPr/>
        </p:nvSpPr>
        <p:spPr>
          <a:xfrm>
            <a:off x="9846261" y="2772652"/>
            <a:ext cx="149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 = 2…</a:t>
            </a:r>
          </a:p>
        </p:txBody>
      </p:sp>
    </p:spTree>
    <p:extLst>
      <p:ext uri="{BB962C8B-B14F-4D97-AF65-F5344CB8AC3E}">
        <p14:creationId xmlns:p14="http://schemas.microsoft.com/office/powerpoint/2010/main" val="3977489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D2EB6-90FB-8946-BCC2-C15AA13B5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Option's strategy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0552B-9AD0-5541-9038-0D87EA8EB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683163"/>
            <a:ext cx="11033254" cy="2952281"/>
          </a:xfrm>
        </p:spPr>
        <p:txBody>
          <a:bodyPr>
            <a:normAutofit/>
          </a:bodyPr>
          <a:lstStyle/>
          <a:p>
            <a:pPr marL="305435" indent="-305435"/>
            <a:r>
              <a:rPr lang="en-US"/>
              <a:t>We will take advantage of the possibility of using leverage and borrow money according to the risk profile of the client. </a:t>
            </a:r>
          </a:p>
          <a:p>
            <a:pPr marL="305435" indent="-305435"/>
            <a:r>
              <a:rPr lang="en-US">
                <a:ea typeface="+mn-lt"/>
                <a:cs typeface="+mn-lt"/>
              </a:rPr>
              <a:t>With the available cash we will buy Foreign exchange options (either calls or puts plain vanilla) in 8 different FX markets: Canadian Dollar (CAD), Mexican Peso (MXN), Brazial Real (BRL), Chinesse Yuan (CNY), Japanesse Yen (JPY), Euro (EUR), Russian Ruble (RUB), and South African Rand (ZAR).</a:t>
            </a:r>
            <a:endParaRPr lang="en-US"/>
          </a:p>
          <a:p>
            <a:pPr marL="305435" indent="-305435"/>
            <a:r>
              <a:rPr lang="en-US"/>
              <a:t>We will use leverage according to the risk profile:</a:t>
            </a:r>
          </a:p>
          <a:p>
            <a:pPr marL="305435" indent="-305435"/>
            <a:endParaRPr lang="en-US"/>
          </a:p>
          <a:p>
            <a:pPr marL="629920" lvl="1" indent="-305435"/>
            <a:endParaRPr lang="en-US"/>
          </a:p>
          <a:p>
            <a:pPr marL="305435" indent="-305435"/>
            <a:endParaRPr lang="en-US"/>
          </a:p>
          <a:p>
            <a:pPr marL="305435" indent="-305435"/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366E64B-D26D-AF45-A164-616B9698EF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24937" y="6155844"/>
            <a:ext cx="2205054" cy="485944"/>
          </a:xfrm>
          <a:prstGeom prst="rect">
            <a:avLst/>
          </a:prstGeom>
        </p:spPr>
      </p:pic>
      <p:pic>
        <p:nvPicPr>
          <p:cNvPr id="8" name="Picture 10" descr="Table&#10;&#10;Description automatically generated">
            <a:extLst>
              <a:ext uri="{FF2B5EF4-FFF2-40B4-BE49-F238E27FC236}">
                <a16:creationId xmlns:a16="http://schemas.microsoft.com/office/drawing/2014/main" id="{44EDC6DA-BDCE-4ADB-A854-E19C1BFB3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551" y="4425936"/>
            <a:ext cx="2943322" cy="156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43350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{94EF6182-603C-7B4A-83E1-3C73BA85B959}tf10001123</Template>
  <Application>Microsoft Office PowerPoint</Application>
  <PresentationFormat>Widescreen</PresentationFormat>
  <Slides>22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Dividend</vt:lpstr>
      <vt:lpstr>MMF Asset management© Global Macro Portfolios</vt:lpstr>
      <vt:lpstr>motivation</vt:lpstr>
      <vt:lpstr>Motivation</vt:lpstr>
      <vt:lpstr>Motivation</vt:lpstr>
      <vt:lpstr>Motivation</vt:lpstr>
      <vt:lpstr>methodology</vt:lpstr>
      <vt:lpstr>Methodology</vt:lpstr>
      <vt:lpstr>Methodology</vt:lpstr>
      <vt:lpstr>Option's strategy </vt:lpstr>
      <vt:lpstr>Option's strategy </vt:lpstr>
      <vt:lpstr>Backtesting – options strategy</vt:lpstr>
      <vt:lpstr>Methodology FX Options</vt:lpstr>
      <vt:lpstr>VOLATILITY SURFACE CALIBRATION</vt:lpstr>
      <vt:lpstr>Option's Performance</vt:lpstr>
      <vt:lpstr>Option's market risk</vt:lpstr>
      <vt:lpstr>Option's risk metrics </vt:lpstr>
      <vt:lpstr>An automated robo-advisor user interface</vt:lpstr>
      <vt:lpstr>Back-test results</vt:lpstr>
      <vt:lpstr>PortfOLIO results</vt:lpstr>
      <vt:lpstr>RISK metric results </vt:lpstr>
      <vt:lpstr>Scenario analysis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11</cp:revision>
  <dcterms:created xsi:type="dcterms:W3CDTF">2021-07-19T18:55:42Z</dcterms:created>
  <dcterms:modified xsi:type="dcterms:W3CDTF">2021-07-20T02:22:44Z</dcterms:modified>
</cp:coreProperties>
</file>